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65" r:id="rId3"/>
  </p:sldMasterIdLst>
  <p:notesMasterIdLst>
    <p:notesMasterId r:id="rId20"/>
  </p:notesMasterIdLst>
  <p:sldIdLst>
    <p:sldId id="280" r:id="rId4"/>
    <p:sldId id="283" r:id="rId5"/>
    <p:sldId id="286" r:id="rId6"/>
    <p:sldId id="289" r:id="rId7"/>
    <p:sldId id="292" r:id="rId8"/>
    <p:sldId id="295" r:id="rId9"/>
    <p:sldId id="298" r:id="rId10"/>
    <p:sldId id="301" r:id="rId11"/>
    <p:sldId id="304" r:id="rId12"/>
    <p:sldId id="310" r:id="rId13"/>
    <p:sldId id="313" r:id="rId14"/>
    <p:sldId id="316" r:id="rId15"/>
    <p:sldId id="319" r:id="rId16"/>
    <p:sldId id="322" r:id="rId17"/>
    <p:sldId id="325" r:id="rId18"/>
    <p:sldId id="328" r:id="rId19"/>
  </p:sldIdLst>
  <p:sldSz cx="14630400" cy="82296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 uri="{1BD7E111-0CB8-44D6-8891-C1BB2F81B7CC}">
      <p1710:readonlyRecommended xmlns:p1710="http://schemas.microsoft.com/office/powerpoint/2017/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p:scale>
          <a:sx n="73" d="100"/>
          <a:sy n="73" d="100"/>
        </p:scale>
        <p:origin x="196" y="284"/>
      </p:cViewPr>
      <p:guideLst>
        <p:guide orient="horz" pos="2592"/>
        <p:guide pos="4608"/>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1BDA99FC-2C3B-4DBC-9F2B-E7CE10D25D2C}" type="datetimeFigureOut">
              <a:rPr lang="en-IN" smtClean="0"/>
              <a:t>05/Mar/2024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556DECED-8CE9-4D87-BDF6-4A9922B64C68}" type="slidenum">
              <a:rPr lang="en-IN" smtClean="0"/>
              <a:t>‹#›</a:t>
            </a:fld>
            <a:endParaRPr lang="en-IN"/>
          </a:p>
        </p:txBody>
      </p:sp>
    </p:spTree>
    <p:extLst>
      <p:ext uri="{BB962C8B-B14F-4D97-AF65-F5344CB8AC3E}">
        <p14:creationId xmlns:p14="http://schemas.microsoft.com/office/powerpoint/2010/main" val="2241862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BA49EDD7-6A5D-4289-9D1F-ED69ED8121E2}" type="datetimeFigureOut">
              <a:rPr lang="en-US" smtClean="0"/>
              <a:t>3/5/2024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9FC80477-6291-4015-9798-2FD3508B6373}" type="datetimeFigureOut">
              <a:rPr lang="en-US" smtClean="0"/>
              <a:t>3/5/2024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71F60371-35A3-4787-AF7B-DAC0C873FEF6}" type="datetimeFigureOut">
              <a:rPr lang="en-US" smtClean="0"/>
              <a:t>3/5/2024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B6EE0C65-3348-490D-B90D-08CC4C0D7BF8}" type="datetimeFigureOut">
              <a:rPr lang="en-US" smtClean="0"/>
              <a:t>3/5/2024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p>
            <a:fld id="{74D98A59-0EEF-4D89-84E2-A2BC3BEA76F3}" type="datetimeFigureOut">
              <a:rPr lang="en-US" smtClean="0"/>
              <a:t>3/5/2024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p>
            <a:fld id="{C5BA64FF-FA29-41CA-8654-71651DAEAB5E}" type="datetimeFigureOut">
              <a:rPr lang="en-US" smtClean="0"/>
              <a:t>3/5/2024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p>
            <a:fld id="{07789666-741B-4CF8-B52F-BA84C8DBA095}" type="datetimeFigureOut">
              <a:rPr lang="en-US" smtClean="0"/>
              <a:t>3/5/2024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2E9E078C-1C04-469B-BD9D-B0DABA6E2214}" type="datetimeFigureOut">
              <a:rPr lang="en-US" smtClean="0"/>
              <a:t>3/5/2024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5A86468B-B46A-4D82-B164-F6714FF54D6D}" type="datetimeFigureOut">
              <a:rPr lang="en-US" smtClean="0"/>
              <a:t>3/5/2024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104B162F-2A90-4C22-8317-572BB44D7576}" type="datetimeFigureOut">
              <a:rPr lang="en-US" smtClean="0"/>
              <a:t>3/5/2024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4865D867-049B-44C4-9B7B-FDFAAE427615}" type="datetimeFigureOut">
              <a:rPr lang="en-US" smtClean="0"/>
              <a:t>3/5/2024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679025"/>
            <a:ext cx="6665952" cy="83319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6561"/>
              </a:lnSpc>
              <a:buNone/>
            </a:pPr>
            <a:r>
              <a:rPr lang="en-US" sz="5249">
                <a:solidFill>
                  <a:srgbClr val="312F2B"/>
                </a:solidFill>
                <a:latin typeface="Gelasio" pitchFamily="34" charset="0"/>
                <a:ea typeface="Gelasio" pitchFamily="34" charset="-122"/>
                <a:cs typeface="Gelasio" pitchFamily="34" charset="-120"/>
              </a:rPr>
              <a:t>Hate Speech Analysis</a:t>
            </a:r>
            <a:endParaRPr lang="en-US" sz="5249"/>
          </a:p>
        </p:txBody>
      </p:sp>
      <p:sp>
        <p:nvSpPr>
          <p:cNvPr id="6" name="Text 2"/>
          <p:cNvSpPr/>
          <p:nvPr/>
        </p:nvSpPr>
        <p:spPr>
          <a:xfrm>
            <a:off x="6319599" y="3845481"/>
            <a:ext cx="7477601"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Use this section to delve into the analysis of hate speech, its impact, and potential solutions. Explore the complexities and challenges associated with identifying and addressing hate speech in various contexts.</a:t>
            </a:r>
            <a:endParaRPr lang="en-US" sz="1750"/>
          </a:p>
        </p:txBody>
      </p:sp>
      <p:sp>
        <p:nvSpPr>
          <p:cNvPr id="7" name="Shape 3"/>
          <p:cNvSpPr/>
          <p:nvPr/>
        </p:nvSpPr>
        <p:spPr>
          <a:xfrm>
            <a:off x="6319599" y="5178266"/>
            <a:ext cx="355402" cy="355402"/>
          </a:xfrm>
          <a:prstGeom prst="roundRect">
            <a:avLst>
              <a:gd name="adj" fmla="val 25726039"/>
            </a:avLst>
          </a:prstGeom>
          <a:noFill/>
          <a:ln w="7620">
            <a:solidFill>
              <a:srgbClr val="FFFFFF"/>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8" name="Image 2" descr="preencoded.png"/>
          <p:cNvPicPr>
            <a:picLocks noChangeAspect="1"/>
          </p:cNvPicPr>
          <p:nvPr/>
        </p:nvPicPr>
        <p:blipFill>
          <a:blip r:embed="rId5"/>
          <a:stretch>
            <a:fillRect/>
          </a:stretch>
        </p:blipFill>
        <p:spPr>
          <a:xfrm>
            <a:off x="6327219" y="5185886"/>
            <a:ext cx="340162" cy="340162"/>
          </a:xfrm>
          <a:prstGeom prst="rect">
            <a:avLst/>
          </a:prstGeom>
        </p:spPr>
      </p:pic>
      <p:sp>
        <p:nvSpPr>
          <p:cNvPr id="9" name="Text 4"/>
          <p:cNvSpPr/>
          <p:nvPr/>
        </p:nvSpPr>
        <p:spPr>
          <a:xfrm>
            <a:off x="6786086" y="5161598"/>
            <a:ext cx="2477810" cy="388858"/>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62"/>
              </a:lnSpc>
              <a:buNone/>
            </a:pPr>
            <a:r>
              <a:rPr lang="en-US" sz="2187" b="1">
                <a:solidFill>
                  <a:srgbClr val="272525"/>
                </a:solidFill>
                <a:latin typeface="Lato" pitchFamily="34" charset="0"/>
                <a:ea typeface="Lato" pitchFamily="34" charset="-122"/>
                <a:cs typeface="Lato" pitchFamily="34" charset="-120"/>
              </a:rPr>
              <a:t>by Sundaraselvam P</a:t>
            </a:r>
            <a:endParaRPr lang="en-US" sz="2187"/>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01384"/>
            <a:ext cx="6665952" cy="83319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6561"/>
              </a:lnSpc>
              <a:buNone/>
            </a:pPr>
            <a:r>
              <a:rPr lang="en-US" sz="5249" b="1">
                <a:solidFill>
                  <a:srgbClr val="484237"/>
                </a:solidFill>
                <a:latin typeface="Gelasio" pitchFamily="34" charset="0"/>
                <a:ea typeface="Gelasio" pitchFamily="34" charset="-122"/>
                <a:cs typeface="Gelasio" pitchFamily="34" charset="-120"/>
              </a:rPr>
              <a:t>User Profiling</a:t>
            </a:r>
            <a:endParaRPr lang="en-US" sz="5249"/>
          </a:p>
        </p:txBody>
      </p:sp>
      <p:sp>
        <p:nvSpPr>
          <p:cNvPr id="6" name="Text 3"/>
          <p:cNvSpPr/>
          <p:nvPr/>
        </p:nvSpPr>
        <p:spPr>
          <a:xfrm>
            <a:off x="6319599" y="3667839"/>
            <a:ext cx="7477601" cy="1421606"/>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Libraries such as pandas, matplotlib, and seaborn are imported for data manipulation and visualization. The dataset ‘Annotations_Metadata.csv’ is loaded, and initial preprocessing includes encoding the ‘label’ column using LabelEncoder.</a:t>
            </a:r>
            <a:endParaRPr lang="en-US" sz="1750"/>
          </a:p>
        </p:txBody>
      </p:sp>
      <p:sp>
        <p:nvSpPr>
          <p:cNvPr id="7" name="Shape 4"/>
          <p:cNvSpPr/>
          <p:nvPr/>
        </p:nvSpPr>
        <p:spPr>
          <a:xfrm>
            <a:off x="6319599" y="5356027"/>
            <a:ext cx="355402" cy="355402"/>
          </a:xfrm>
          <a:prstGeom prst="roundRect">
            <a:avLst>
              <a:gd name="adj" fmla="val 25726039"/>
            </a:avLst>
          </a:prstGeom>
          <a:noFill/>
          <a:ln w="7620">
            <a:solidFill>
              <a:srgbClr val="FFFFFF"/>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 5"/>
          <p:cNvSpPr/>
          <p:nvPr/>
        </p:nvSpPr>
        <p:spPr>
          <a:xfrm>
            <a:off x="6786086" y="5339358"/>
            <a:ext cx="2891433" cy="38885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62"/>
              </a:lnSpc>
              <a:buNone/>
            </a:pPr>
            <a:endParaRPr lang="en-US" sz="2187"/>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2037993" y="2572107"/>
            <a:ext cx="5554980" cy="6943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a:solidFill>
                  <a:srgbClr val="484237"/>
                </a:solidFill>
                <a:latin typeface="Gelasio" pitchFamily="34" charset="0"/>
                <a:ea typeface="Gelasio" pitchFamily="34" charset="-122"/>
                <a:cs typeface="Gelasio" pitchFamily="34" charset="-120"/>
              </a:rPr>
              <a:t>Data Overview</a:t>
            </a:r>
            <a:endParaRPr lang="en-US" sz="4374"/>
          </a:p>
        </p:txBody>
      </p:sp>
      <p:sp>
        <p:nvSpPr>
          <p:cNvPr id="5" name="Text 3"/>
          <p:cNvSpPr/>
          <p:nvPr/>
        </p:nvSpPr>
        <p:spPr>
          <a:xfrm>
            <a:off x="2037993" y="3821906"/>
            <a:ext cx="2777490"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a:solidFill>
                  <a:srgbClr val="484237"/>
                </a:solidFill>
                <a:latin typeface="Gelasio" pitchFamily="34" charset="0"/>
                <a:ea typeface="Gelasio" pitchFamily="34" charset="-122"/>
                <a:cs typeface="Gelasio" pitchFamily="34" charset="-120"/>
              </a:rPr>
              <a:t>Dataset Columns</a:t>
            </a:r>
            <a:endParaRPr lang="en-US" sz="2187"/>
          </a:p>
        </p:txBody>
      </p:sp>
      <p:sp>
        <p:nvSpPr>
          <p:cNvPr id="6" name="Text 4"/>
          <p:cNvSpPr/>
          <p:nvPr/>
        </p:nvSpPr>
        <p:spPr>
          <a:xfrm>
            <a:off x="2037993" y="4391263"/>
            <a:ext cx="5006221" cy="10662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The dataset contains columns like ‘file_id’, ‘user_id’, ‘subforum_id’, ‘num_contexts’, and ‘label’.</a:t>
            </a:r>
            <a:endParaRPr lang="en-US" sz="1750"/>
          </a:p>
        </p:txBody>
      </p:sp>
      <p:sp>
        <p:nvSpPr>
          <p:cNvPr id="7" name="Text 5"/>
          <p:cNvSpPr/>
          <p:nvPr/>
        </p:nvSpPr>
        <p:spPr>
          <a:xfrm>
            <a:off x="7593806" y="3821906"/>
            <a:ext cx="2777490"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a:solidFill>
                  <a:srgbClr val="484237"/>
                </a:solidFill>
                <a:latin typeface="Gelasio" pitchFamily="34" charset="0"/>
                <a:ea typeface="Gelasio" pitchFamily="34" charset="-122"/>
                <a:cs typeface="Gelasio" pitchFamily="34" charset="-120"/>
              </a:rPr>
              <a:t>Label Encoding</a:t>
            </a:r>
            <a:endParaRPr lang="en-US" sz="2187"/>
          </a:p>
        </p:txBody>
      </p:sp>
      <p:sp>
        <p:nvSpPr>
          <p:cNvPr id="8" name="Text 6"/>
          <p:cNvSpPr/>
          <p:nvPr/>
        </p:nvSpPr>
        <p:spPr>
          <a:xfrm>
            <a:off x="7593806" y="4391263"/>
            <a:ext cx="5006221" cy="10662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After encoding, a new column ‘label_encoded’ is added to represent ‘hate’ and ‘noHate’ numerically.</a:t>
            </a:r>
            <a:endParaRPr lang="en-US" sz="175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913703"/>
            <a:ext cx="6347817" cy="6943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a:solidFill>
                  <a:srgbClr val="484237"/>
                </a:solidFill>
                <a:latin typeface="Gelasio" pitchFamily="34" charset="0"/>
                <a:ea typeface="Gelasio" pitchFamily="34" charset="-122"/>
                <a:cs typeface="Gelasio" pitchFamily="34" charset="-120"/>
              </a:rPr>
              <a:t>User Behavior Analysis</a:t>
            </a:r>
            <a:endParaRPr lang="en-US" sz="4374"/>
          </a:p>
        </p:txBody>
      </p:sp>
      <p:sp>
        <p:nvSpPr>
          <p:cNvPr id="6" name="Shape 3"/>
          <p:cNvSpPr/>
          <p:nvPr/>
        </p:nvSpPr>
        <p:spPr>
          <a:xfrm>
            <a:off x="2037993" y="5114925"/>
            <a:ext cx="499943" cy="499943"/>
          </a:xfrm>
          <a:prstGeom prst="roundRect">
            <a:avLst>
              <a:gd name="adj" fmla="val 26667"/>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 4"/>
          <p:cNvSpPr/>
          <p:nvPr/>
        </p:nvSpPr>
        <p:spPr>
          <a:xfrm>
            <a:off x="2209324" y="5156597"/>
            <a:ext cx="157282" cy="4164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a:solidFill>
                  <a:srgbClr val="484237"/>
                </a:solidFill>
                <a:latin typeface="Gelasio" pitchFamily="34" charset="0"/>
                <a:ea typeface="Gelasio" pitchFamily="34" charset="-122"/>
                <a:cs typeface="Gelasio" pitchFamily="34" charset="-120"/>
              </a:rPr>
              <a:t>1</a:t>
            </a:r>
            <a:endParaRPr lang="en-US" sz="2624"/>
          </a:p>
        </p:txBody>
      </p:sp>
      <p:sp>
        <p:nvSpPr>
          <p:cNvPr id="8" name="Text 5"/>
          <p:cNvSpPr/>
          <p:nvPr/>
        </p:nvSpPr>
        <p:spPr>
          <a:xfrm>
            <a:off x="2760107" y="5191244"/>
            <a:ext cx="2777490"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a:solidFill>
                  <a:srgbClr val="484237"/>
                </a:solidFill>
                <a:latin typeface="Gelasio" pitchFamily="34" charset="0"/>
                <a:ea typeface="Gelasio" pitchFamily="34" charset="-122"/>
                <a:cs typeface="Gelasio" pitchFamily="34" charset="-120"/>
              </a:rPr>
              <a:t>Data Grouping</a:t>
            </a:r>
            <a:endParaRPr lang="en-US" sz="2187"/>
          </a:p>
        </p:txBody>
      </p:sp>
      <p:sp>
        <p:nvSpPr>
          <p:cNvPr id="9" name="Text 6"/>
          <p:cNvSpPr/>
          <p:nvPr/>
        </p:nvSpPr>
        <p:spPr>
          <a:xfrm>
            <a:off x="2760107" y="5671661"/>
            <a:ext cx="4444008" cy="10662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Data is grouped by ‘user_id’ to calculate the total contexts, mean, and sum of hate speech instances.</a:t>
            </a:r>
            <a:endParaRPr lang="en-US" sz="1750"/>
          </a:p>
        </p:txBody>
      </p:sp>
      <p:sp>
        <p:nvSpPr>
          <p:cNvPr id="10" name="Shape 7"/>
          <p:cNvSpPr/>
          <p:nvPr/>
        </p:nvSpPr>
        <p:spPr>
          <a:xfrm>
            <a:off x="7426285" y="5114925"/>
            <a:ext cx="499943" cy="499943"/>
          </a:xfrm>
          <a:prstGeom prst="roundRect">
            <a:avLst>
              <a:gd name="adj" fmla="val 26667"/>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 8"/>
          <p:cNvSpPr/>
          <p:nvPr/>
        </p:nvSpPr>
        <p:spPr>
          <a:xfrm>
            <a:off x="7575233" y="5156597"/>
            <a:ext cx="202049" cy="4164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a:solidFill>
                  <a:srgbClr val="484237"/>
                </a:solidFill>
                <a:latin typeface="Gelasio" pitchFamily="34" charset="0"/>
                <a:ea typeface="Gelasio" pitchFamily="34" charset="-122"/>
                <a:cs typeface="Gelasio" pitchFamily="34" charset="-120"/>
              </a:rPr>
              <a:t>2</a:t>
            </a:r>
            <a:endParaRPr lang="en-US" sz="2624"/>
          </a:p>
        </p:txBody>
      </p:sp>
      <p:sp>
        <p:nvSpPr>
          <p:cNvPr id="12" name="Text 9"/>
          <p:cNvSpPr/>
          <p:nvPr/>
        </p:nvSpPr>
        <p:spPr>
          <a:xfrm>
            <a:off x="8148399" y="5191244"/>
            <a:ext cx="2777490"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a:solidFill>
                  <a:srgbClr val="484237"/>
                </a:solidFill>
                <a:latin typeface="Gelasio" pitchFamily="34" charset="0"/>
                <a:ea typeface="Gelasio" pitchFamily="34" charset="-122"/>
                <a:cs typeface="Gelasio" pitchFamily="34" charset="-120"/>
              </a:rPr>
              <a:t>New Columns</a:t>
            </a:r>
            <a:endParaRPr lang="en-US" sz="2187"/>
          </a:p>
        </p:txBody>
      </p:sp>
      <p:sp>
        <p:nvSpPr>
          <p:cNvPr id="13" name="Text 10"/>
          <p:cNvSpPr/>
          <p:nvPr/>
        </p:nvSpPr>
        <p:spPr>
          <a:xfrm>
            <a:off x="8148399" y="5671661"/>
            <a:ext cx="4444008" cy="1421606"/>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New columns ‘total_contexts’, ‘hate_speech_propensity’, and ‘total_hate_speech’ are created for further analysis.</a:t>
            </a:r>
            <a:endParaRPr lang="en-US" sz="175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2037993" y="2572107"/>
            <a:ext cx="6445806" cy="6943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a:solidFill>
                  <a:srgbClr val="484237"/>
                </a:solidFill>
                <a:latin typeface="Gelasio" pitchFamily="34" charset="0"/>
                <a:ea typeface="Gelasio" pitchFamily="34" charset="-122"/>
                <a:cs typeface="Gelasio" pitchFamily="34" charset="-120"/>
              </a:rPr>
              <a:t>Visualization of Results</a:t>
            </a:r>
            <a:endParaRPr lang="en-US" sz="4374"/>
          </a:p>
        </p:txBody>
      </p:sp>
      <p:sp>
        <p:nvSpPr>
          <p:cNvPr id="5" name="Text 3"/>
          <p:cNvSpPr/>
          <p:nvPr/>
        </p:nvSpPr>
        <p:spPr>
          <a:xfrm>
            <a:off x="2037993" y="3821906"/>
            <a:ext cx="2777490"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a:solidFill>
                  <a:srgbClr val="484237"/>
                </a:solidFill>
                <a:latin typeface="Gelasio" pitchFamily="34" charset="0"/>
                <a:ea typeface="Gelasio" pitchFamily="34" charset="-122"/>
                <a:cs typeface="Gelasio" pitchFamily="34" charset="-120"/>
              </a:rPr>
              <a:t>Histogram Plot</a:t>
            </a:r>
            <a:endParaRPr lang="en-US" sz="2187"/>
          </a:p>
        </p:txBody>
      </p:sp>
      <p:sp>
        <p:nvSpPr>
          <p:cNvPr id="6" name="Text 4"/>
          <p:cNvSpPr/>
          <p:nvPr/>
        </p:nvSpPr>
        <p:spPr>
          <a:xfrm>
            <a:off x="2037993" y="4391263"/>
            <a:ext cx="5006221" cy="71080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A histogram is plotted to visualize the distribution of hate speech propensity across users.</a:t>
            </a:r>
            <a:endParaRPr lang="en-US" sz="1750"/>
          </a:p>
        </p:txBody>
      </p:sp>
      <p:sp>
        <p:nvSpPr>
          <p:cNvPr id="7" name="Text 5"/>
          <p:cNvSpPr/>
          <p:nvPr/>
        </p:nvSpPr>
        <p:spPr>
          <a:xfrm>
            <a:off x="7593806" y="3821906"/>
            <a:ext cx="2777490"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a:solidFill>
                  <a:srgbClr val="484237"/>
                </a:solidFill>
                <a:latin typeface="Gelasio" pitchFamily="34" charset="0"/>
                <a:ea typeface="Gelasio" pitchFamily="34" charset="-122"/>
                <a:cs typeface="Gelasio" pitchFamily="34" charset="-120"/>
              </a:rPr>
              <a:t>Insights</a:t>
            </a:r>
            <a:endParaRPr lang="en-US" sz="2187"/>
          </a:p>
        </p:txBody>
      </p:sp>
      <p:sp>
        <p:nvSpPr>
          <p:cNvPr id="8" name="Text 6"/>
          <p:cNvSpPr/>
          <p:nvPr/>
        </p:nvSpPr>
        <p:spPr>
          <a:xfrm>
            <a:off x="7593806" y="4391263"/>
            <a:ext cx="5006221" cy="10662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The plot helps in understanding the spread and central tendencies of user behavior regarding hate speech.</a:t>
            </a:r>
            <a:endParaRPr lang="en-US" sz="175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2037993" y="2469475"/>
            <a:ext cx="8057317" cy="6943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a:solidFill>
                  <a:srgbClr val="484237"/>
                </a:solidFill>
                <a:latin typeface="Gelasio" pitchFamily="34" charset="0"/>
                <a:ea typeface="Gelasio" pitchFamily="34" charset="-122"/>
                <a:cs typeface="Gelasio" pitchFamily="34" charset="-120"/>
              </a:rPr>
              <a:t>Hate Speech Detection Model</a:t>
            </a:r>
            <a:endParaRPr lang="en-US" sz="4374"/>
          </a:p>
        </p:txBody>
      </p:sp>
      <p:sp>
        <p:nvSpPr>
          <p:cNvPr id="5" name="Shape 3"/>
          <p:cNvSpPr/>
          <p:nvPr/>
        </p:nvSpPr>
        <p:spPr>
          <a:xfrm>
            <a:off x="2037993" y="3781782"/>
            <a:ext cx="499943" cy="499943"/>
          </a:xfrm>
          <a:prstGeom prst="roundRect">
            <a:avLst>
              <a:gd name="adj" fmla="val 26667"/>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 4"/>
          <p:cNvSpPr/>
          <p:nvPr/>
        </p:nvSpPr>
        <p:spPr>
          <a:xfrm>
            <a:off x="2209324" y="3823454"/>
            <a:ext cx="157282" cy="4164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a:solidFill>
                  <a:srgbClr val="484237"/>
                </a:solidFill>
                <a:latin typeface="Gelasio" pitchFamily="34" charset="0"/>
                <a:ea typeface="Gelasio" pitchFamily="34" charset="-122"/>
                <a:cs typeface="Gelasio" pitchFamily="34" charset="-120"/>
              </a:rPr>
              <a:t>1</a:t>
            </a:r>
            <a:endParaRPr lang="en-US" sz="2624"/>
          </a:p>
        </p:txBody>
      </p:sp>
      <p:sp>
        <p:nvSpPr>
          <p:cNvPr id="7" name="Text 5"/>
          <p:cNvSpPr/>
          <p:nvPr/>
        </p:nvSpPr>
        <p:spPr>
          <a:xfrm>
            <a:off x="2760107" y="3858101"/>
            <a:ext cx="2777490"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a:solidFill>
                  <a:srgbClr val="484237"/>
                </a:solidFill>
                <a:latin typeface="Gelasio" pitchFamily="34" charset="0"/>
                <a:ea typeface="Gelasio" pitchFamily="34" charset="-122"/>
                <a:cs typeface="Gelasio" pitchFamily="34" charset="-120"/>
              </a:rPr>
              <a:t>Data Preparation</a:t>
            </a:r>
            <a:endParaRPr lang="en-US" sz="2187"/>
          </a:p>
        </p:txBody>
      </p:sp>
      <p:sp>
        <p:nvSpPr>
          <p:cNvPr id="8" name="Text 6"/>
          <p:cNvSpPr/>
          <p:nvPr/>
        </p:nvSpPr>
        <p:spPr>
          <a:xfrm>
            <a:off x="2760107" y="4338518"/>
            <a:ext cx="4444008" cy="10662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Import necessary libraries and load the dataset. Preprocess text data using spaCy for tokenization.</a:t>
            </a:r>
            <a:endParaRPr lang="en-US" sz="1750"/>
          </a:p>
        </p:txBody>
      </p:sp>
      <p:sp>
        <p:nvSpPr>
          <p:cNvPr id="9" name="Shape 7"/>
          <p:cNvSpPr/>
          <p:nvPr/>
        </p:nvSpPr>
        <p:spPr>
          <a:xfrm>
            <a:off x="7426285" y="3781782"/>
            <a:ext cx="499943" cy="499943"/>
          </a:xfrm>
          <a:prstGeom prst="roundRect">
            <a:avLst>
              <a:gd name="adj" fmla="val 26667"/>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Text 8"/>
          <p:cNvSpPr/>
          <p:nvPr/>
        </p:nvSpPr>
        <p:spPr>
          <a:xfrm>
            <a:off x="7575233" y="3823454"/>
            <a:ext cx="202049" cy="4164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a:solidFill>
                  <a:srgbClr val="484237"/>
                </a:solidFill>
                <a:latin typeface="Gelasio" pitchFamily="34" charset="0"/>
                <a:ea typeface="Gelasio" pitchFamily="34" charset="-122"/>
                <a:cs typeface="Gelasio" pitchFamily="34" charset="-120"/>
              </a:rPr>
              <a:t>2</a:t>
            </a:r>
            <a:endParaRPr lang="en-US" sz="2624"/>
          </a:p>
        </p:txBody>
      </p:sp>
      <p:sp>
        <p:nvSpPr>
          <p:cNvPr id="11" name="Text 9"/>
          <p:cNvSpPr/>
          <p:nvPr/>
        </p:nvSpPr>
        <p:spPr>
          <a:xfrm>
            <a:off x="8148399" y="3858101"/>
            <a:ext cx="2777490"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a:solidFill>
                  <a:srgbClr val="484237"/>
                </a:solidFill>
                <a:latin typeface="Gelasio" pitchFamily="34" charset="0"/>
                <a:ea typeface="Gelasio" pitchFamily="34" charset="-122"/>
                <a:cs typeface="Gelasio" pitchFamily="34" charset="-120"/>
              </a:rPr>
              <a:t>Model Building</a:t>
            </a:r>
            <a:endParaRPr lang="en-US" sz="2187"/>
          </a:p>
        </p:txBody>
      </p:sp>
      <p:sp>
        <p:nvSpPr>
          <p:cNvPr id="12" name="Text 10"/>
          <p:cNvSpPr/>
          <p:nvPr/>
        </p:nvSpPr>
        <p:spPr>
          <a:xfrm>
            <a:off x="8148399" y="4338518"/>
            <a:ext cx="4444008" cy="1421606"/>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Encode labels and split the dataset for training and testing. Construct a model using DistilBERT and train it on the processed data.</a:t>
            </a:r>
            <a:endParaRPr lang="en-US" sz="175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 3"/>
          <p:cNvSpPr/>
          <p:nvPr/>
        </p:nvSpPr>
        <p:spPr>
          <a:xfrm>
            <a:off x="2037993" y="2209681"/>
            <a:ext cx="5554980" cy="6943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a:solidFill>
                  <a:srgbClr val="484237"/>
                </a:solidFill>
                <a:latin typeface="Gelasio" pitchFamily="34" charset="0"/>
                <a:ea typeface="Gelasio" pitchFamily="34" charset="-122"/>
                <a:cs typeface="Gelasio" pitchFamily="34" charset="-120"/>
              </a:rPr>
              <a:t>Model Evaluation</a:t>
            </a:r>
            <a:endParaRPr lang="en-US" sz="4374"/>
          </a:p>
        </p:txBody>
      </p:sp>
      <p:sp>
        <p:nvSpPr>
          <p:cNvPr id="7" name="Shape 4"/>
          <p:cNvSpPr/>
          <p:nvPr/>
        </p:nvSpPr>
        <p:spPr>
          <a:xfrm>
            <a:off x="2349103" y="3237309"/>
            <a:ext cx="44410" cy="2782491"/>
          </a:xfrm>
          <a:prstGeom prst="rect">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Shape 5"/>
          <p:cNvSpPr/>
          <p:nvPr/>
        </p:nvSpPr>
        <p:spPr>
          <a:xfrm>
            <a:off x="2621220" y="3638610"/>
            <a:ext cx="777597" cy="44410"/>
          </a:xfrm>
          <a:prstGeom prst="rect">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Shape 6"/>
          <p:cNvSpPr/>
          <p:nvPr/>
        </p:nvSpPr>
        <p:spPr>
          <a:xfrm>
            <a:off x="2121277" y="3410903"/>
            <a:ext cx="499943" cy="499943"/>
          </a:xfrm>
          <a:prstGeom prst="roundRect">
            <a:avLst>
              <a:gd name="adj" fmla="val 26667"/>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Text 7"/>
          <p:cNvSpPr/>
          <p:nvPr/>
        </p:nvSpPr>
        <p:spPr>
          <a:xfrm>
            <a:off x="2292608" y="3452574"/>
            <a:ext cx="157282" cy="4164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a:solidFill>
                  <a:srgbClr val="484237"/>
                </a:solidFill>
                <a:latin typeface="Gelasio" pitchFamily="34" charset="0"/>
                <a:ea typeface="Gelasio" pitchFamily="34" charset="-122"/>
                <a:cs typeface="Gelasio" pitchFamily="34" charset="-120"/>
              </a:rPr>
              <a:t>1</a:t>
            </a:r>
            <a:endParaRPr lang="en-US" sz="2624"/>
          </a:p>
        </p:txBody>
      </p:sp>
      <p:sp>
        <p:nvSpPr>
          <p:cNvPr id="11" name="Text 8"/>
          <p:cNvSpPr/>
          <p:nvPr/>
        </p:nvSpPr>
        <p:spPr>
          <a:xfrm>
            <a:off x="3593306" y="3459480"/>
            <a:ext cx="3180636"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a:solidFill>
                  <a:srgbClr val="484237"/>
                </a:solidFill>
                <a:latin typeface="Gelasio" pitchFamily="34" charset="0"/>
                <a:ea typeface="Gelasio" pitchFamily="34" charset="-122"/>
                <a:cs typeface="Gelasio" pitchFamily="34" charset="-120"/>
              </a:rPr>
              <a:t>Assessing Performance</a:t>
            </a:r>
            <a:endParaRPr lang="en-US" sz="2187"/>
          </a:p>
        </p:txBody>
      </p:sp>
      <p:sp>
        <p:nvSpPr>
          <p:cNvPr id="12" name="Text 9"/>
          <p:cNvSpPr/>
          <p:nvPr/>
        </p:nvSpPr>
        <p:spPr>
          <a:xfrm>
            <a:off x="3593306" y="3939897"/>
            <a:ext cx="8999101" cy="35540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a:solidFill>
                  <a:srgbClr val="746558"/>
                </a:solidFill>
                <a:latin typeface="Gelasio" pitchFamily="34" charset="0"/>
                <a:ea typeface="Gelasio" pitchFamily="34" charset="-122"/>
                <a:cs typeface="Gelasio" pitchFamily="34" charset="-120"/>
              </a:rPr>
              <a:t>Assess model performance with accuracy score and classification report.</a:t>
            </a:r>
            <a:endParaRPr lang="en-US" sz="1750"/>
          </a:p>
        </p:txBody>
      </p:sp>
      <p:sp>
        <p:nvSpPr>
          <p:cNvPr id="13" name="Shape 10"/>
          <p:cNvSpPr/>
          <p:nvPr/>
        </p:nvSpPr>
        <p:spPr>
          <a:xfrm>
            <a:off x="2621220" y="5140940"/>
            <a:ext cx="777597" cy="44410"/>
          </a:xfrm>
          <a:prstGeom prst="rect">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Shape 11"/>
          <p:cNvSpPr/>
          <p:nvPr/>
        </p:nvSpPr>
        <p:spPr>
          <a:xfrm>
            <a:off x="2121277" y="4913233"/>
            <a:ext cx="499943" cy="499943"/>
          </a:xfrm>
          <a:prstGeom prst="roundRect">
            <a:avLst>
              <a:gd name="adj" fmla="val 26667"/>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 12"/>
          <p:cNvSpPr/>
          <p:nvPr/>
        </p:nvSpPr>
        <p:spPr>
          <a:xfrm>
            <a:off x="2270224" y="4954905"/>
            <a:ext cx="202049" cy="4164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a:solidFill>
                  <a:srgbClr val="484237"/>
                </a:solidFill>
                <a:latin typeface="Gelasio" pitchFamily="34" charset="0"/>
                <a:ea typeface="Gelasio" pitchFamily="34" charset="-122"/>
                <a:cs typeface="Gelasio" pitchFamily="34" charset="-120"/>
              </a:rPr>
              <a:t>2</a:t>
            </a:r>
            <a:endParaRPr lang="en-US" sz="2624"/>
          </a:p>
        </p:txBody>
      </p:sp>
      <p:sp>
        <p:nvSpPr>
          <p:cNvPr id="16" name="Text 13"/>
          <p:cNvSpPr/>
          <p:nvPr/>
        </p:nvSpPr>
        <p:spPr>
          <a:xfrm>
            <a:off x="3593306" y="4961811"/>
            <a:ext cx="3998833"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a:solidFill>
                  <a:srgbClr val="484237"/>
                </a:solidFill>
                <a:latin typeface="Gelasio" pitchFamily="34" charset="0"/>
                <a:ea typeface="Gelasio" pitchFamily="34" charset="-122"/>
                <a:cs typeface="Gelasio" pitchFamily="34" charset="-120"/>
              </a:rPr>
              <a:t>Analysis of Misclassifications</a:t>
            </a:r>
            <a:endParaRPr lang="en-US" sz="2187"/>
          </a:p>
        </p:txBody>
      </p:sp>
      <p:sp>
        <p:nvSpPr>
          <p:cNvPr id="17" name="Text 14"/>
          <p:cNvSpPr/>
          <p:nvPr/>
        </p:nvSpPr>
        <p:spPr>
          <a:xfrm>
            <a:off x="3593306" y="5442228"/>
            <a:ext cx="8999101" cy="35540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a:solidFill>
                  <a:srgbClr val="746558"/>
                </a:solidFill>
                <a:latin typeface="Gelasio" pitchFamily="34" charset="0"/>
                <a:ea typeface="Gelasio" pitchFamily="34" charset="-122"/>
                <a:cs typeface="Gelasio" pitchFamily="34" charset="-120"/>
              </a:rPr>
              <a:t>Analyze false positives/negatives to understand misclassifications.</a:t>
            </a:r>
            <a:endParaRPr lang="en-US" sz="175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2783205"/>
            <a:ext cx="5554980" cy="6943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a:solidFill>
                  <a:srgbClr val="484237"/>
                </a:solidFill>
                <a:latin typeface="Gelasio" pitchFamily="34" charset="0"/>
                <a:ea typeface="Gelasio" pitchFamily="34" charset="-122"/>
                <a:cs typeface="Gelasio" pitchFamily="34" charset="-120"/>
              </a:rPr>
              <a:t>Conclusion</a:t>
            </a:r>
            <a:endParaRPr lang="en-US" sz="4374"/>
          </a:p>
        </p:txBody>
      </p:sp>
      <p:sp>
        <p:nvSpPr>
          <p:cNvPr id="6" name="Shape 3"/>
          <p:cNvSpPr/>
          <p:nvPr/>
        </p:nvSpPr>
        <p:spPr>
          <a:xfrm>
            <a:off x="833199" y="3810833"/>
            <a:ext cx="9306401" cy="1635562"/>
          </a:xfrm>
          <a:prstGeom prst="roundRect">
            <a:avLst>
              <a:gd name="adj" fmla="val 8151"/>
            </a:avLst>
          </a:prstGeom>
          <a:solidFill>
            <a:srgbClr val="EFE7D6"/>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 4"/>
          <p:cNvSpPr/>
          <p:nvPr/>
        </p:nvSpPr>
        <p:spPr>
          <a:xfrm>
            <a:off x="1055370" y="4033004"/>
            <a:ext cx="2777490" cy="3471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a:solidFill>
                  <a:srgbClr val="484237"/>
                </a:solidFill>
                <a:latin typeface="Gelasio" pitchFamily="34" charset="0"/>
                <a:ea typeface="Gelasio" pitchFamily="34" charset="-122"/>
                <a:cs typeface="Gelasio" pitchFamily="34" charset="-120"/>
              </a:rPr>
              <a:t>Promising Results</a:t>
            </a:r>
            <a:endParaRPr lang="en-US" sz="2187"/>
          </a:p>
        </p:txBody>
      </p:sp>
      <p:sp>
        <p:nvSpPr>
          <p:cNvPr id="8" name="Text 5"/>
          <p:cNvSpPr/>
          <p:nvPr/>
        </p:nvSpPr>
        <p:spPr>
          <a:xfrm>
            <a:off x="1055370" y="4513421"/>
            <a:ext cx="8862060" cy="71080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746558"/>
                </a:solidFill>
                <a:latin typeface="Gelasio" pitchFamily="34" charset="0"/>
                <a:ea typeface="Gelasio" pitchFamily="34" charset="-122"/>
                <a:cs typeface="Gelasio" pitchFamily="34" charset="-120"/>
              </a:rPr>
              <a:t>The model shows promising results but has room for improvement, especially in reducing false classifications.</a:t>
            </a:r>
            <a:endParaRPr lang="en-US" sz="175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2708910"/>
            <a:ext cx="5554980"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Contextual Analysis</a:t>
            </a:r>
            <a:endParaRPr lang="en-US" sz="4374"/>
          </a:p>
        </p:txBody>
      </p:sp>
      <p:sp>
        <p:nvSpPr>
          <p:cNvPr id="6" name="Shape 2"/>
          <p:cNvSpPr/>
          <p:nvPr/>
        </p:nvSpPr>
        <p:spPr>
          <a:xfrm>
            <a:off x="833199" y="3736538"/>
            <a:ext cx="9306401" cy="1784033"/>
          </a:xfrm>
          <a:prstGeom prst="roundRect">
            <a:avLst>
              <a:gd name="adj" fmla="val 5605"/>
            </a:avLst>
          </a:prstGeom>
          <a:solidFill>
            <a:srgbClr val="E8E8E3"/>
          </a:solidFill>
          <a:ln w="7620">
            <a:solidFill>
              <a:srgbClr val="CECEC9"/>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 3"/>
          <p:cNvSpPr/>
          <p:nvPr/>
        </p:nvSpPr>
        <p:spPr>
          <a:xfrm>
            <a:off x="1062990" y="3966329"/>
            <a:ext cx="2777490"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a:solidFill>
                  <a:srgbClr val="272525"/>
                </a:solidFill>
                <a:latin typeface="Gelasio" pitchFamily="34" charset="0"/>
                <a:ea typeface="Gelasio" pitchFamily="34" charset="-122"/>
                <a:cs typeface="Gelasio" pitchFamily="34" charset="-120"/>
              </a:rPr>
              <a:t>Data Preparation</a:t>
            </a:r>
            <a:endParaRPr lang="en-US" sz="2187"/>
          </a:p>
        </p:txBody>
      </p:sp>
      <p:sp>
        <p:nvSpPr>
          <p:cNvPr id="8" name="Text 4"/>
          <p:cNvSpPr/>
          <p:nvPr/>
        </p:nvSpPr>
        <p:spPr>
          <a:xfrm>
            <a:off x="1062990" y="4446746"/>
            <a:ext cx="8846820" cy="355402"/>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Importing necessary libraries like pandas, numpy, spacy, and sklearn.</a:t>
            </a:r>
            <a:endParaRPr lang="en-US" sz="1750"/>
          </a:p>
        </p:txBody>
      </p:sp>
      <p:sp>
        <p:nvSpPr>
          <p:cNvPr id="9" name="Text 5"/>
          <p:cNvSpPr/>
          <p:nvPr/>
        </p:nvSpPr>
        <p:spPr>
          <a:xfrm>
            <a:off x="1062990" y="4935379"/>
            <a:ext cx="8846820" cy="355402"/>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Defining a custom tokenizer using spaCy for text preprocessing.</a:t>
            </a:r>
            <a:endParaRPr lang="en-US" sz="175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312670"/>
            <a:ext cx="5554980"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Text Processing</a:t>
            </a:r>
            <a:endParaRPr lang="en-US" sz="4374"/>
          </a:p>
        </p:txBody>
      </p:sp>
      <p:sp>
        <p:nvSpPr>
          <p:cNvPr id="6" name="Text 2"/>
          <p:cNvSpPr/>
          <p:nvPr/>
        </p:nvSpPr>
        <p:spPr>
          <a:xfrm>
            <a:off x="1188602" y="3340299"/>
            <a:ext cx="7122199" cy="137084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Tx/>
              <a:buChar char="•"/>
            </a:pPr>
            <a:r>
              <a:rPr lang="en-US" sz="1750" b="1">
                <a:solidFill>
                  <a:srgbClr val="272525"/>
                </a:solidFill>
                <a:latin typeface="Lato" pitchFamily="34" charset="0"/>
                <a:ea typeface="Lato" pitchFamily="34" charset="-122"/>
                <a:cs typeface="Lato" pitchFamily="34" charset="-120"/>
              </a:rPr>
              <a:t>Reading text files and metadata from a dataset:</a:t>
            </a:r>
            <a:r>
              <a:rPr lang="en-US" sz="1750">
                <a:solidFill>
                  <a:srgbClr val="272525"/>
                </a:solidFill>
                <a:latin typeface="Lato" pitchFamily="34" charset="0"/>
                <a:ea typeface="Lato" pitchFamily="34" charset="-122"/>
                <a:cs typeface="Lato" pitchFamily="34" charset="-120"/>
              </a:rPr>
              <a:t> The process involves accessing the dataset containing text files and associated metadata, which is crucial for understanding the context and source of the text data.</a:t>
            </a:r>
            <a:endParaRPr lang="en-US" sz="1750"/>
          </a:p>
        </p:txBody>
      </p:sp>
      <p:sp>
        <p:nvSpPr>
          <p:cNvPr id="7" name="Text 3"/>
          <p:cNvSpPr/>
          <p:nvPr/>
        </p:nvSpPr>
        <p:spPr>
          <a:xfrm>
            <a:off x="1188601" y="5081732"/>
            <a:ext cx="7122200" cy="142160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Tx/>
              <a:buChar char="•"/>
            </a:pPr>
            <a:r>
              <a:rPr lang="en-US" sz="1750" b="1">
                <a:solidFill>
                  <a:srgbClr val="272525"/>
                </a:solidFill>
                <a:latin typeface="Lato" pitchFamily="34" charset="0"/>
                <a:ea typeface="Lato" pitchFamily="34" charset="-122"/>
                <a:cs typeface="Lato" pitchFamily="34" charset="-120"/>
              </a:rPr>
              <a:t>Applying the custom tokenizer to preprocess the text data:</a:t>
            </a:r>
            <a:r>
              <a:rPr lang="en-US" sz="1750">
                <a:solidFill>
                  <a:srgbClr val="272525"/>
                </a:solidFill>
                <a:latin typeface="Lato" pitchFamily="34" charset="0"/>
                <a:ea typeface="Lato" pitchFamily="34" charset="-122"/>
                <a:cs typeface="Lato" pitchFamily="34" charset="-120"/>
              </a:rPr>
              <a:t> Utilizing a custom tokenizer, specifically designed using spaCy, to carry out text preprocessing tasks such as tokenization, lemmatization, and removing stop words to enhance the quality of the text data for further analysis.</a:t>
            </a:r>
            <a:endParaRPr lang="en-US" sz="175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1"/>
          <p:cNvSpPr/>
          <p:nvPr/>
        </p:nvSpPr>
        <p:spPr>
          <a:xfrm>
            <a:off x="2561749" y="551498"/>
            <a:ext cx="5003602" cy="625435"/>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925"/>
              </a:lnSpc>
              <a:buNone/>
            </a:pPr>
            <a:r>
              <a:rPr lang="en-US" sz="3940">
                <a:solidFill>
                  <a:srgbClr val="312F2B"/>
                </a:solidFill>
                <a:latin typeface="Gelasio" pitchFamily="34" charset="0"/>
                <a:ea typeface="Gelasio" pitchFamily="34" charset="-122"/>
                <a:cs typeface="Gelasio" pitchFamily="34" charset="-120"/>
              </a:rPr>
              <a:t>Sentiment Analysis</a:t>
            </a:r>
            <a:endParaRPr lang="en-US" sz="3940"/>
          </a:p>
        </p:txBody>
      </p:sp>
      <p:sp>
        <p:nvSpPr>
          <p:cNvPr id="5" name="Shape 2"/>
          <p:cNvSpPr/>
          <p:nvPr/>
        </p:nvSpPr>
        <p:spPr>
          <a:xfrm>
            <a:off x="2841903" y="1577221"/>
            <a:ext cx="40005" cy="6100763"/>
          </a:xfrm>
          <a:prstGeom prst="roundRect">
            <a:avLst>
              <a:gd name="adj" fmla="val 225136"/>
            </a:avLst>
          </a:prstGeom>
          <a:solidFill>
            <a:srgbClr val="CECEC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Shape 3"/>
          <p:cNvSpPr/>
          <p:nvPr/>
        </p:nvSpPr>
        <p:spPr>
          <a:xfrm>
            <a:off x="3087053" y="1938695"/>
            <a:ext cx="700445" cy="40005"/>
          </a:xfrm>
          <a:prstGeom prst="roundRect">
            <a:avLst>
              <a:gd name="adj" fmla="val 225136"/>
            </a:avLst>
          </a:prstGeom>
          <a:solidFill>
            <a:srgbClr val="CECEC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Shape 4"/>
          <p:cNvSpPr/>
          <p:nvPr/>
        </p:nvSpPr>
        <p:spPr>
          <a:xfrm>
            <a:off x="2636758" y="1733550"/>
            <a:ext cx="450294" cy="450294"/>
          </a:xfrm>
          <a:prstGeom prst="roundRect">
            <a:avLst>
              <a:gd name="adj" fmla="val 20002"/>
            </a:avLst>
          </a:prstGeom>
          <a:solidFill>
            <a:srgbClr val="E8E8E3"/>
          </a:solidFill>
          <a:ln w="7620">
            <a:solidFill>
              <a:srgbClr val="CECEC9"/>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Text 5"/>
          <p:cNvSpPr/>
          <p:nvPr/>
        </p:nvSpPr>
        <p:spPr>
          <a:xfrm>
            <a:off x="2797373" y="1771055"/>
            <a:ext cx="128945" cy="375285"/>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55"/>
              </a:lnSpc>
              <a:buNone/>
            </a:pPr>
            <a:r>
              <a:rPr lang="en-US" sz="2364">
                <a:solidFill>
                  <a:srgbClr val="272525"/>
                </a:solidFill>
                <a:latin typeface="Gelasio" pitchFamily="34" charset="0"/>
                <a:ea typeface="Gelasio" pitchFamily="34" charset="-122"/>
                <a:cs typeface="Gelasio" pitchFamily="34" charset="-120"/>
              </a:rPr>
              <a:t>1</a:t>
            </a:r>
            <a:endParaRPr lang="en-US" sz="2364"/>
          </a:p>
        </p:txBody>
      </p:sp>
      <p:sp>
        <p:nvSpPr>
          <p:cNvPr id="9" name="Text 6"/>
          <p:cNvSpPr/>
          <p:nvPr/>
        </p:nvSpPr>
        <p:spPr>
          <a:xfrm>
            <a:off x="3962638" y="1777365"/>
            <a:ext cx="2501741" cy="312658"/>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62"/>
              </a:lnSpc>
              <a:buNone/>
            </a:pPr>
            <a:r>
              <a:rPr lang="en-US" sz="1970">
                <a:solidFill>
                  <a:srgbClr val="272525"/>
                </a:solidFill>
                <a:latin typeface="Gelasio" pitchFamily="34" charset="0"/>
                <a:ea typeface="Gelasio" pitchFamily="34" charset="-122"/>
                <a:cs typeface="Gelasio" pitchFamily="34" charset="-120"/>
              </a:rPr>
              <a:t>Text Preprocessing</a:t>
            </a:r>
            <a:endParaRPr lang="en-US" sz="1970"/>
          </a:p>
        </p:txBody>
      </p:sp>
      <p:sp>
        <p:nvSpPr>
          <p:cNvPr id="10" name="Text 7"/>
          <p:cNvSpPr/>
          <p:nvPr/>
        </p:nvSpPr>
        <p:spPr>
          <a:xfrm>
            <a:off x="3962638" y="2210038"/>
            <a:ext cx="8106013" cy="128063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22"/>
              </a:lnSpc>
              <a:buNone/>
            </a:pPr>
            <a:r>
              <a:rPr lang="en-US" sz="1576">
                <a:solidFill>
                  <a:srgbClr val="272525"/>
                </a:solidFill>
                <a:latin typeface="Lato" pitchFamily="34" charset="0"/>
                <a:ea typeface="Lato" pitchFamily="34" charset="-122"/>
                <a:cs typeface="Lato" pitchFamily="34" charset="-120"/>
              </a:rPr>
              <a:t>Utilizing TextBlob to analyze the sentiment of the preprocessed text involves the initial step of cleaning and preparing the text data for sentiment analysis. This includes tasks such as tokenization, removing stop words, and lemmatization to ensure accurate sentiment analysis results.</a:t>
            </a:r>
            <a:endParaRPr lang="en-US" sz="1576"/>
          </a:p>
        </p:txBody>
      </p:sp>
      <p:sp>
        <p:nvSpPr>
          <p:cNvPr id="11" name="Shape 8"/>
          <p:cNvSpPr/>
          <p:nvPr/>
        </p:nvSpPr>
        <p:spPr>
          <a:xfrm>
            <a:off x="3087053" y="4252436"/>
            <a:ext cx="700445" cy="40005"/>
          </a:xfrm>
          <a:prstGeom prst="roundRect">
            <a:avLst>
              <a:gd name="adj" fmla="val 225136"/>
            </a:avLst>
          </a:prstGeom>
          <a:solidFill>
            <a:srgbClr val="CECEC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Shape 9"/>
          <p:cNvSpPr/>
          <p:nvPr/>
        </p:nvSpPr>
        <p:spPr>
          <a:xfrm>
            <a:off x="2636758" y="4047292"/>
            <a:ext cx="450294" cy="450294"/>
          </a:xfrm>
          <a:prstGeom prst="roundRect">
            <a:avLst>
              <a:gd name="adj" fmla="val 20002"/>
            </a:avLst>
          </a:prstGeom>
          <a:solidFill>
            <a:srgbClr val="E8E8E3"/>
          </a:solidFill>
          <a:ln w="7620">
            <a:solidFill>
              <a:srgbClr val="CECEC9"/>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ext 10"/>
          <p:cNvSpPr/>
          <p:nvPr/>
        </p:nvSpPr>
        <p:spPr>
          <a:xfrm>
            <a:off x="2778085" y="4084796"/>
            <a:ext cx="167640" cy="375285"/>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55"/>
              </a:lnSpc>
              <a:buNone/>
            </a:pPr>
            <a:r>
              <a:rPr lang="en-US" sz="2364">
                <a:solidFill>
                  <a:srgbClr val="272525"/>
                </a:solidFill>
                <a:latin typeface="Gelasio" pitchFamily="34" charset="0"/>
                <a:ea typeface="Gelasio" pitchFamily="34" charset="-122"/>
                <a:cs typeface="Gelasio" pitchFamily="34" charset="-120"/>
              </a:rPr>
              <a:t>2</a:t>
            </a:r>
            <a:endParaRPr lang="en-US" sz="2364"/>
          </a:p>
        </p:txBody>
      </p:sp>
      <p:sp>
        <p:nvSpPr>
          <p:cNvPr id="14" name="Text 11"/>
          <p:cNvSpPr/>
          <p:nvPr/>
        </p:nvSpPr>
        <p:spPr>
          <a:xfrm>
            <a:off x="3962638" y="4091107"/>
            <a:ext cx="2501741" cy="312658"/>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62"/>
              </a:lnSpc>
              <a:buNone/>
            </a:pPr>
            <a:r>
              <a:rPr lang="en-US" sz="1970">
                <a:solidFill>
                  <a:srgbClr val="272525"/>
                </a:solidFill>
                <a:latin typeface="Gelasio" pitchFamily="34" charset="0"/>
                <a:ea typeface="Gelasio" pitchFamily="34" charset="-122"/>
                <a:cs typeface="Gelasio" pitchFamily="34" charset="-120"/>
              </a:rPr>
              <a:t>Sentiment Analysis</a:t>
            </a:r>
            <a:endParaRPr lang="en-US" sz="1970"/>
          </a:p>
        </p:txBody>
      </p:sp>
      <p:sp>
        <p:nvSpPr>
          <p:cNvPr id="15" name="Text 12"/>
          <p:cNvSpPr/>
          <p:nvPr/>
        </p:nvSpPr>
        <p:spPr>
          <a:xfrm>
            <a:off x="3962638" y="4523780"/>
            <a:ext cx="8106013" cy="960477"/>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22"/>
              </a:lnSpc>
              <a:buNone/>
            </a:pPr>
            <a:r>
              <a:rPr lang="en-US" sz="1576">
                <a:solidFill>
                  <a:srgbClr val="272525"/>
                </a:solidFill>
                <a:latin typeface="Lato" pitchFamily="34" charset="0"/>
                <a:ea typeface="Lato" pitchFamily="34" charset="-122"/>
                <a:cs typeface="Lato" pitchFamily="34" charset="-120"/>
              </a:rPr>
              <a:t>Once the text is preprocessed, TextBlob is used to analyze the sentiment of the text. This step involves determining the polarity and subjectivity of the text, providing insights into the overall sentiment expressed in the preprocessed data.</a:t>
            </a:r>
            <a:endParaRPr lang="en-US" sz="1576"/>
          </a:p>
        </p:txBody>
      </p:sp>
      <p:sp>
        <p:nvSpPr>
          <p:cNvPr id="16" name="Shape 13"/>
          <p:cNvSpPr/>
          <p:nvPr/>
        </p:nvSpPr>
        <p:spPr>
          <a:xfrm>
            <a:off x="3087053" y="6246019"/>
            <a:ext cx="700445" cy="40005"/>
          </a:xfrm>
          <a:prstGeom prst="roundRect">
            <a:avLst>
              <a:gd name="adj" fmla="val 225136"/>
            </a:avLst>
          </a:prstGeom>
          <a:solidFill>
            <a:srgbClr val="CECEC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Shape 14"/>
          <p:cNvSpPr/>
          <p:nvPr/>
        </p:nvSpPr>
        <p:spPr>
          <a:xfrm>
            <a:off x="2636758" y="6040874"/>
            <a:ext cx="450294" cy="450294"/>
          </a:xfrm>
          <a:prstGeom prst="roundRect">
            <a:avLst>
              <a:gd name="adj" fmla="val 20002"/>
            </a:avLst>
          </a:prstGeom>
          <a:solidFill>
            <a:srgbClr val="E8E8E3"/>
          </a:solidFill>
          <a:ln w="7620">
            <a:solidFill>
              <a:srgbClr val="CECEC9"/>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 15"/>
          <p:cNvSpPr/>
          <p:nvPr/>
        </p:nvSpPr>
        <p:spPr>
          <a:xfrm>
            <a:off x="2779038" y="6078379"/>
            <a:ext cx="165616" cy="375285"/>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55"/>
              </a:lnSpc>
              <a:buNone/>
            </a:pPr>
            <a:r>
              <a:rPr lang="en-US" sz="2364">
                <a:solidFill>
                  <a:srgbClr val="272525"/>
                </a:solidFill>
                <a:latin typeface="Gelasio" pitchFamily="34" charset="0"/>
                <a:ea typeface="Gelasio" pitchFamily="34" charset="-122"/>
                <a:cs typeface="Gelasio" pitchFamily="34" charset="-120"/>
              </a:rPr>
              <a:t>3</a:t>
            </a:r>
            <a:endParaRPr lang="en-US" sz="2364"/>
          </a:p>
        </p:txBody>
      </p:sp>
      <p:sp>
        <p:nvSpPr>
          <p:cNvPr id="19" name="Text 16"/>
          <p:cNvSpPr/>
          <p:nvPr/>
        </p:nvSpPr>
        <p:spPr>
          <a:xfrm>
            <a:off x="3962638" y="6084689"/>
            <a:ext cx="2501741" cy="312658"/>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62"/>
              </a:lnSpc>
              <a:buNone/>
            </a:pPr>
            <a:r>
              <a:rPr lang="en-US" sz="1970">
                <a:solidFill>
                  <a:srgbClr val="272525"/>
                </a:solidFill>
                <a:latin typeface="Gelasio" pitchFamily="34" charset="0"/>
                <a:ea typeface="Gelasio" pitchFamily="34" charset="-122"/>
                <a:cs typeface="Gelasio" pitchFamily="34" charset="-120"/>
              </a:rPr>
              <a:t>Result Interpretation</a:t>
            </a:r>
            <a:endParaRPr lang="en-US" sz="1970"/>
          </a:p>
        </p:txBody>
      </p:sp>
      <p:sp>
        <p:nvSpPr>
          <p:cNvPr id="20" name="Text 17"/>
          <p:cNvSpPr/>
          <p:nvPr/>
        </p:nvSpPr>
        <p:spPr>
          <a:xfrm>
            <a:off x="3962638" y="6517362"/>
            <a:ext cx="8106013" cy="960477"/>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22"/>
              </a:lnSpc>
              <a:buNone/>
            </a:pPr>
            <a:r>
              <a:rPr lang="en-US" sz="1576">
                <a:solidFill>
                  <a:srgbClr val="272525"/>
                </a:solidFill>
                <a:latin typeface="Lato" pitchFamily="34" charset="0"/>
                <a:ea typeface="Lato" pitchFamily="34" charset="-122"/>
                <a:cs typeface="Lato" pitchFamily="34" charset="-120"/>
              </a:rPr>
              <a:t>After conducting sentiment analysis, the results are interpreted to understand the emotional tone and attitude conveyed in the text. This step helps in gaining valuable insights into the sentiment of the preprocessed text data.</a:t>
            </a:r>
            <a:endParaRPr lang="en-US" sz="1576"/>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1"/>
          <p:cNvSpPr/>
          <p:nvPr/>
        </p:nvSpPr>
        <p:spPr>
          <a:xfrm>
            <a:off x="2037993" y="847963"/>
            <a:ext cx="5554980"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Topic Modeling</a:t>
            </a:r>
            <a:endParaRPr lang="en-US" sz="4374"/>
          </a:p>
        </p:txBody>
      </p:sp>
      <p:sp>
        <p:nvSpPr>
          <p:cNvPr id="5" name="Text 2"/>
          <p:cNvSpPr/>
          <p:nvPr/>
        </p:nvSpPr>
        <p:spPr>
          <a:xfrm>
            <a:off x="2037993" y="2075498"/>
            <a:ext cx="5006221"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Implementing TF-IDF vectorization and Latent Dirichlet Allocation (LDA) for topic modeling.</a:t>
            </a:r>
            <a:endParaRPr lang="en-US" sz="1750"/>
          </a:p>
        </p:txBody>
      </p:sp>
      <p:sp>
        <p:nvSpPr>
          <p:cNvPr id="6" name="Text 3"/>
          <p:cNvSpPr/>
          <p:nvPr/>
        </p:nvSpPr>
        <p:spPr>
          <a:xfrm>
            <a:off x="2037993" y="2986207"/>
            <a:ext cx="5006221"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Visualizing topics and creating a word cloud for hate speech1.</a:t>
            </a:r>
            <a:endParaRPr lang="en-US" sz="175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30591" y="2430899"/>
            <a:ext cx="5083288" cy="442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1"/>
          <p:cNvSpPr/>
          <p:nvPr/>
        </p:nvSpPr>
        <p:spPr>
          <a:xfrm>
            <a:off x="2037993" y="2122289"/>
            <a:ext cx="5554980"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Temporal Analysis</a:t>
            </a:r>
            <a:endParaRPr lang="en-US" sz="4374"/>
          </a:p>
        </p:txBody>
      </p:sp>
      <p:sp>
        <p:nvSpPr>
          <p:cNvPr id="5" name="Text 2"/>
          <p:cNvSpPr/>
          <p:nvPr/>
        </p:nvSpPr>
        <p:spPr>
          <a:xfrm>
            <a:off x="2037993" y="3149918"/>
            <a:ext cx="3845004"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a:solidFill>
                  <a:srgbClr val="312F2B"/>
                </a:solidFill>
                <a:latin typeface="Gelasio" pitchFamily="34" charset="0"/>
                <a:ea typeface="Gelasio" pitchFamily="34" charset="-122"/>
                <a:cs typeface="Gelasio" pitchFamily="34" charset="-120"/>
              </a:rPr>
              <a:t>Data Import and Preprocessing</a:t>
            </a:r>
            <a:endParaRPr lang="en-US" sz="2187"/>
          </a:p>
        </p:txBody>
      </p:sp>
      <p:sp>
        <p:nvSpPr>
          <p:cNvPr id="6" name="Text 3"/>
          <p:cNvSpPr/>
          <p:nvPr/>
        </p:nvSpPr>
        <p:spPr>
          <a:xfrm>
            <a:off x="2037993" y="3830360"/>
            <a:ext cx="10554414"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The code begins with importing necessary libraries and reading a CSV file into a pandas DataFrame. It also includes a function to read text from files based on file_id1.</a:t>
            </a:r>
            <a:endParaRPr lang="en-US" sz="1750"/>
          </a:p>
        </p:txBody>
      </p:sp>
      <p:sp>
        <p:nvSpPr>
          <p:cNvPr id="7" name="Text 4"/>
          <p:cNvSpPr/>
          <p:nvPr/>
        </p:nvSpPr>
        <p:spPr>
          <a:xfrm>
            <a:off x="2037993" y="4791075"/>
            <a:ext cx="10554414" cy="355402"/>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Text Analysis and Time Extraction:</a:t>
            </a:r>
            <a:endParaRPr lang="en-US" sz="1750"/>
          </a:p>
        </p:txBody>
      </p:sp>
      <p:sp>
        <p:nvSpPr>
          <p:cNvPr id="8" name="Text 5"/>
          <p:cNvSpPr/>
          <p:nvPr/>
        </p:nvSpPr>
        <p:spPr>
          <a:xfrm>
            <a:off x="2037993" y="5396389"/>
            <a:ext cx="10554414"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A new column actual_text is created by applying the read_text_from_file function. The code then extracts dates from the text using the datefinder library and fills missing values.</a:t>
            </a:r>
            <a:endParaRPr lang="en-US" sz="175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62639"/>
            <a:ext cx="7477601" cy="138874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Text Analysis and Time Extraction</a:t>
            </a:r>
            <a:endParaRPr lang="en-US" sz="4374"/>
          </a:p>
        </p:txBody>
      </p:sp>
      <p:sp>
        <p:nvSpPr>
          <p:cNvPr id="6" name="Text 2"/>
          <p:cNvSpPr/>
          <p:nvPr/>
        </p:nvSpPr>
        <p:spPr>
          <a:xfrm>
            <a:off x="833199" y="3784640"/>
            <a:ext cx="7477601"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The code begins with importing necessary libraries and reading a CSV file into a pandas DataFrame. It also includes a function to read text from files based on file_id1.</a:t>
            </a:r>
            <a:endParaRPr lang="en-US" sz="1750"/>
          </a:p>
        </p:txBody>
      </p:sp>
      <p:sp>
        <p:nvSpPr>
          <p:cNvPr id="7" name="Text 3"/>
          <p:cNvSpPr/>
          <p:nvPr/>
        </p:nvSpPr>
        <p:spPr>
          <a:xfrm>
            <a:off x="833199" y="5100757"/>
            <a:ext cx="7477601"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272525"/>
                </a:solidFill>
                <a:latin typeface="Lato" pitchFamily="34" charset="0"/>
                <a:ea typeface="Lato" pitchFamily="34" charset="-122"/>
                <a:cs typeface="Lato" pitchFamily="34" charset="-120"/>
              </a:rPr>
              <a:t>A new column actual_text is created by applying the read_text_from_file function. The code then extracts dates from the text using the datefinder library and fills missing values.</a:t>
            </a:r>
            <a:endParaRPr lang="en-US" sz="175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17576" y="881301"/>
            <a:ext cx="5066943" cy="63341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987"/>
              </a:lnSpc>
              <a:buNone/>
            </a:pPr>
            <a:r>
              <a:rPr lang="en-US" sz="3990">
                <a:solidFill>
                  <a:srgbClr val="312F2B"/>
                </a:solidFill>
                <a:latin typeface="Gelasio" pitchFamily="34" charset="0"/>
                <a:ea typeface="Gelasio" pitchFamily="34" charset="-122"/>
                <a:cs typeface="Gelasio" pitchFamily="34" charset="-120"/>
              </a:rPr>
              <a:t>Time Series Analysis</a:t>
            </a:r>
            <a:endParaRPr lang="en-US" sz="3990"/>
          </a:p>
        </p:txBody>
      </p:sp>
      <p:sp>
        <p:nvSpPr>
          <p:cNvPr id="6" name="Shape 2"/>
          <p:cNvSpPr/>
          <p:nvPr/>
        </p:nvSpPr>
        <p:spPr>
          <a:xfrm>
            <a:off x="4701302" y="1818680"/>
            <a:ext cx="40481" cy="5529620"/>
          </a:xfrm>
          <a:prstGeom prst="roundRect">
            <a:avLst>
              <a:gd name="adj" fmla="val 225308"/>
            </a:avLst>
          </a:prstGeom>
          <a:solidFill>
            <a:srgbClr val="CECEC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Shape 3"/>
          <p:cNvSpPr/>
          <p:nvPr/>
        </p:nvSpPr>
        <p:spPr>
          <a:xfrm>
            <a:off x="4949547" y="2184678"/>
            <a:ext cx="709374" cy="40481"/>
          </a:xfrm>
          <a:prstGeom prst="roundRect">
            <a:avLst>
              <a:gd name="adj" fmla="val 225308"/>
            </a:avLst>
          </a:prstGeom>
          <a:solidFill>
            <a:srgbClr val="CECEC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Shape 4"/>
          <p:cNvSpPr/>
          <p:nvPr/>
        </p:nvSpPr>
        <p:spPr>
          <a:xfrm>
            <a:off x="4493538" y="1977033"/>
            <a:ext cx="456009" cy="456009"/>
          </a:xfrm>
          <a:prstGeom prst="roundRect">
            <a:avLst>
              <a:gd name="adj" fmla="val 20001"/>
            </a:avLst>
          </a:prstGeom>
          <a:solidFill>
            <a:srgbClr val="E8E8E3"/>
          </a:solidFill>
          <a:ln w="7620">
            <a:solidFill>
              <a:srgbClr val="CECEC9"/>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 5"/>
          <p:cNvSpPr/>
          <p:nvPr/>
        </p:nvSpPr>
        <p:spPr>
          <a:xfrm>
            <a:off x="4656177" y="2015014"/>
            <a:ext cx="130612" cy="379928"/>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92"/>
              </a:lnSpc>
              <a:buNone/>
            </a:pPr>
            <a:r>
              <a:rPr lang="en-US" sz="2394">
                <a:solidFill>
                  <a:srgbClr val="272525"/>
                </a:solidFill>
                <a:latin typeface="Gelasio" pitchFamily="34" charset="0"/>
                <a:ea typeface="Gelasio" pitchFamily="34" charset="-122"/>
                <a:cs typeface="Gelasio" pitchFamily="34" charset="-120"/>
              </a:rPr>
              <a:t>1</a:t>
            </a:r>
            <a:endParaRPr lang="en-US" sz="2394"/>
          </a:p>
        </p:txBody>
      </p:sp>
      <p:sp>
        <p:nvSpPr>
          <p:cNvPr id="10" name="Text 6"/>
          <p:cNvSpPr/>
          <p:nvPr/>
        </p:nvSpPr>
        <p:spPr>
          <a:xfrm>
            <a:off x="5836206" y="2021324"/>
            <a:ext cx="2533412" cy="31670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94"/>
              </a:lnSpc>
              <a:buNone/>
            </a:pPr>
            <a:r>
              <a:rPr lang="en-US" sz="1995">
                <a:solidFill>
                  <a:srgbClr val="272525"/>
                </a:solidFill>
                <a:latin typeface="Gelasio" pitchFamily="34" charset="0"/>
                <a:ea typeface="Gelasio" pitchFamily="34" charset="-122"/>
                <a:cs typeface="Gelasio" pitchFamily="34" charset="-120"/>
              </a:rPr>
              <a:t>Dataframe Indexing</a:t>
            </a:r>
            <a:endParaRPr lang="en-US" sz="1995"/>
          </a:p>
        </p:txBody>
      </p:sp>
      <p:sp>
        <p:nvSpPr>
          <p:cNvPr id="11" name="Text 7"/>
          <p:cNvSpPr/>
          <p:nvPr/>
        </p:nvSpPr>
        <p:spPr>
          <a:xfrm>
            <a:off x="5836206" y="2459593"/>
            <a:ext cx="8034218" cy="648414"/>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3"/>
              </a:lnSpc>
              <a:buNone/>
            </a:pPr>
            <a:r>
              <a:rPr lang="en-US" sz="1596">
                <a:solidFill>
                  <a:srgbClr val="272525"/>
                </a:solidFill>
                <a:latin typeface="Lato" pitchFamily="34" charset="0"/>
                <a:ea typeface="Lato" pitchFamily="34" charset="-122"/>
                <a:cs typeface="Lato" pitchFamily="34" charset="-120"/>
              </a:rPr>
              <a:t>The DataFrame is indexed by time values to organize the data for analysis. This step ensures that the time series data is structured and can be easily manipulated for further processing.</a:t>
            </a:r>
            <a:endParaRPr lang="en-US" sz="1596"/>
          </a:p>
        </p:txBody>
      </p:sp>
      <p:sp>
        <p:nvSpPr>
          <p:cNvPr id="12" name="Shape 8"/>
          <p:cNvSpPr/>
          <p:nvPr/>
        </p:nvSpPr>
        <p:spPr>
          <a:xfrm>
            <a:off x="4949547" y="3879294"/>
            <a:ext cx="709374" cy="40481"/>
          </a:xfrm>
          <a:prstGeom prst="roundRect">
            <a:avLst>
              <a:gd name="adj" fmla="val 225308"/>
            </a:avLst>
          </a:prstGeom>
          <a:solidFill>
            <a:srgbClr val="CECEC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Shape 9"/>
          <p:cNvSpPr/>
          <p:nvPr/>
        </p:nvSpPr>
        <p:spPr>
          <a:xfrm>
            <a:off x="4493538" y="3671649"/>
            <a:ext cx="456009" cy="456009"/>
          </a:xfrm>
          <a:prstGeom prst="roundRect">
            <a:avLst>
              <a:gd name="adj" fmla="val 20001"/>
            </a:avLst>
          </a:prstGeom>
          <a:solidFill>
            <a:srgbClr val="E8E8E3"/>
          </a:solidFill>
          <a:ln w="7620">
            <a:solidFill>
              <a:srgbClr val="CECEC9"/>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Text 10"/>
          <p:cNvSpPr/>
          <p:nvPr/>
        </p:nvSpPr>
        <p:spPr>
          <a:xfrm>
            <a:off x="4636651" y="3709630"/>
            <a:ext cx="169783" cy="379928"/>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92"/>
              </a:lnSpc>
              <a:buNone/>
            </a:pPr>
            <a:r>
              <a:rPr lang="en-US" sz="2394">
                <a:solidFill>
                  <a:srgbClr val="272525"/>
                </a:solidFill>
                <a:latin typeface="Gelasio" pitchFamily="34" charset="0"/>
                <a:ea typeface="Gelasio" pitchFamily="34" charset="-122"/>
                <a:cs typeface="Gelasio" pitchFamily="34" charset="-120"/>
              </a:rPr>
              <a:t>2</a:t>
            </a:r>
            <a:endParaRPr lang="en-US" sz="2394"/>
          </a:p>
        </p:txBody>
      </p:sp>
      <p:sp>
        <p:nvSpPr>
          <p:cNvPr id="15" name="Text 11"/>
          <p:cNvSpPr/>
          <p:nvPr/>
        </p:nvSpPr>
        <p:spPr>
          <a:xfrm>
            <a:off x="5836206" y="3715941"/>
            <a:ext cx="3217902" cy="31670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94"/>
              </a:lnSpc>
              <a:buNone/>
            </a:pPr>
            <a:r>
              <a:rPr lang="en-US" sz="1995">
                <a:solidFill>
                  <a:srgbClr val="272525"/>
                </a:solidFill>
                <a:latin typeface="Gelasio" pitchFamily="34" charset="0"/>
                <a:ea typeface="Gelasio" pitchFamily="34" charset="-122"/>
                <a:cs typeface="Gelasio" pitchFamily="34" charset="-120"/>
              </a:rPr>
              <a:t>Daily Frequency Resampling</a:t>
            </a:r>
            <a:endParaRPr lang="en-US" sz="1995"/>
          </a:p>
        </p:txBody>
      </p:sp>
      <p:sp>
        <p:nvSpPr>
          <p:cNvPr id="16" name="Text 12"/>
          <p:cNvSpPr/>
          <p:nvPr/>
        </p:nvSpPr>
        <p:spPr>
          <a:xfrm>
            <a:off x="5836206" y="4154210"/>
            <a:ext cx="8034218" cy="972622"/>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3"/>
              </a:lnSpc>
              <a:buNone/>
            </a:pPr>
            <a:r>
              <a:rPr lang="en-US" sz="1596">
                <a:solidFill>
                  <a:srgbClr val="272525"/>
                </a:solidFill>
                <a:latin typeface="Lato" pitchFamily="34" charset="0"/>
                <a:ea typeface="Lato" pitchFamily="34" charset="-122"/>
                <a:cs typeface="Lato" pitchFamily="34" charset="-120"/>
              </a:rPr>
              <a:t>The time series data is resampled to a daily frequency to provide a more granular view of hate speech occurrences over time. This step allows for a detailed analysis of the frequency and patterns of hate speech incidents.</a:t>
            </a:r>
            <a:endParaRPr lang="en-US" sz="1596"/>
          </a:p>
        </p:txBody>
      </p:sp>
      <p:sp>
        <p:nvSpPr>
          <p:cNvPr id="17" name="Shape 13"/>
          <p:cNvSpPr/>
          <p:nvPr/>
        </p:nvSpPr>
        <p:spPr>
          <a:xfrm>
            <a:off x="4949547" y="5898118"/>
            <a:ext cx="709374" cy="40481"/>
          </a:xfrm>
          <a:prstGeom prst="roundRect">
            <a:avLst>
              <a:gd name="adj" fmla="val 225308"/>
            </a:avLst>
          </a:prstGeom>
          <a:solidFill>
            <a:srgbClr val="CECEC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Shape 14"/>
          <p:cNvSpPr/>
          <p:nvPr/>
        </p:nvSpPr>
        <p:spPr>
          <a:xfrm>
            <a:off x="4493538" y="5690473"/>
            <a:ext cx="456009" cy="456009"/>
          </a:xfrm>
          <a:prstGeom prst="roundRect">
            <a:avLst>
              <a:gd name="adj" fmla="val 20001"/>
            </a:avLst>
          </a:prstGeom>
          <a:solidFill>
            <a:srgbClr val="E8E8E3"/>
          </a:solidFill>
          <a:ln w="7620">
            <a:solidFill>
              <a:srgbClr val="CECEC9"/>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 15"/>
          <p:cNvSpPr/>
          <p:nvPr/>
        </p:nvSpPr>
        <p:spPr>
          <a:xfrm>
            <a:off x="4637603" y="5728454"/>
            <a:ext cx="167759" cy="379928"/>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92"/>
              </a:lnSpc>
              <a:buNone/>
            </a:pPr>
            <a:r>
              <a:rPr lang="en-US" sz="2394">
                <a:solidFill>
                  <a:srgbClr val="272525"/>
                </a:solidFill>
                <a:latin typeface="Gelasio" pitchFamily="34" charset="0"/>
                <a:ea typeface="Gelasio" pitchFamily="34" charset="-122"/>
                <a:cs typeface="Gelasio" pitchFamily="34" charset="-120"/>
              </a:rPr>
              <a:t>3</a:t>
            </a:r>
            <a:endParaRPr lang="en-US" sz="2394"/>
          </a:p>
        </p:txBody>
      </p:sp>
      <p:sp>
        <p:nvSpPr>
          <p:cNvPr id="20" name="Text 16"/>
          <p:cNvSpPr/>
          <p:nvPr/>
        </p:nvSpPr>
        <p:spPr>
          <a:xfrm>
            <a:off x="5836206" y="5734764"/>
            <a:ext cx="3352086" cy="31670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94"/>
              </a:lnSpc>
              <a:buNone/>
            </a:pPr>
            <a:r>
              <a:rPr lang="en-US" sz="1995">
                <a:solidFill>
                  <a:srgbClr val="272525"/>
                </a:solidFill>
                <a:latin typeface="Gelasio" pitchFamily="34" charset="0"/>
                <a:ea typeface="Gelasio" pitchFamily="34" charset="-122"/>
                <a:cs typeface="Gelasio" pitchFamily="34" charset="-120"/>
              </a:rPr>
              <a:t>Decomposition of Time Series</a:t>
            </a:r>
            <a:endParaRPr lang="en-US" sz="1995"/>
          </a:p>
        </p:txBody>
      </p:sp>
      <p:sp>
        <p:nvSpPr>
          <p:cNvPr id="21" name="Text 17"/>
          <p:cNvSpPr/>
          <p:nvPr/>
        </p:nvSpPr>
        <p:spPr>
          <a:xfrm>
            <a:off x="5836206" y="6173033"/>
            <a:ext cx="8034218" cy="972622"/>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3"/>
              </a:lnSpc>
              <a:buNone/>
            </a:pPr>
            <a:r>
              <a:rPr lang="en-US" sz="1596">
                <a:solidFill>
                  <a:srgbClr val="272525"/>
                </a:solidFill>
                <a:latin typeface="Lato" pitchFamily="34" charset="0"/>
                <a:ea typeface="Lato" pitchFamily="34" charset="-122"/>
                <a:cs typeface="Lato" pitchFamily="34" charset="-120"/>
              </a:rPr>
              <a:t>The time series is decomposed into trend, seasonality, and residuals to gain insights into the underlying patterns and fluctuations in hate speech occurrences. This analysis helps in understanding the overall trends and periodic variations in the data.</a:t>
            </a:r>
            <a:endParaRPr lang="en-US" sz="1596"/>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45178"/>
            <a:ext cx="14630400" cy="9172751"/>
          </a:xfrm>
          <a:prstGeom prst="rect">
            <a:avLst/>
          </a:prstGeom>
          <a:solidFill>
            <a:srgbClr val="FFFFFF">
              <a:alpha val="75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0" y="0"/>
            <a:ext cx="14630400" cy="1987825"/>
          </a:xfrm>
          <a:prstGeom prst="rect">
            <a:avLst/>
          </a:prstGeom>
        </p:spPr>
      </p:pic>
      <p:sp>
        <p:nvSpPr>
          <p:cNvPr id="5" name="Text 1"/>
          <p:cNvSpPr/>
          <p:nvPr/>
        </p:nvSpPr>
        <p:spPr>
          <a:xfrm>
            <a:off x="2148007" y="2320160"/>
            <a:ext cx="9238417" cy="679847"/>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53"/>
              </a:lnSpc>
              <a:buNone/>
            </a:pPr>
            <a:r>
              <a:rPr lang="en-US" sz="4283">
                <a:solidFill>
                  <a:srgbClr val="312F2B"/>
                </a:solidFill>
                <a:latin typeface="Gelasio" pitchFamily="34" charset="0"/>
                <a:ea typeface="Gelasio" pitchFamily="34" charset="-122"/>
                <a:cs typeface="Gelasio" pitchFamily="34" charset="-120"/>
              </a:rPr>
              <a:t>Stationarity Test and Correlation Plots</a:t>
            </a:r>
            <a:endParaRPr lang="en-US" sz="4283"/>
          </a:p>
        </p:txBody>
      </p:sp>
      <p:sp>
        <p:nvSpPr>
          <p:cNvPr id="6" name="Text 2"/>
          <p:cNvSpPr/>
          <p:nvPr/>
        </p:nvSpPr>
        <p:spPr>
          <a:xfrm>
            <a:off x="2495907" y="3161710"/>
            <a:ext cx="9986367" cy="104405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41"/>
              </a:lnSpc>
              <a:buSzTx/>
              <a:buChar char="•"/>
            </a:pPr>
            <a:r>
              <a:rPr lang="en-US" sz="1713" b="1">
                <a:solidFill>
                  <a:srgbClr val="272525"/>
                </a:solidFill>
                <a:latin typeface="Lato" pitchFamily="34" charset="0"/>
                <a:ea typeface="Lato" pitchFamily="34" charset="-122"/>
                <a:cs typeface="Lato" pitchFamily="34" charset="-120"/>
              </a:rPr>
              <a:t>Augmented Dickey-Fuller Test:</a:t>
            </a:r>
            <a:r>
              <a:rPr lang="en-US" sz="1713">
                <a:solidFill>
                  <a:srgbClr val="272525"/>
                </a:solidFill>
                <a:latin typeface="Lato" pitchFamily="34" charset="0"/>
                <a:ea typeface="Lato" pitchFamily="34" charset="-122"/>
                <a:cs typeface="Lato" pitchFamily="34" charset="-120"/>
              </a:rPr>
              <a:t> The time series data is subjected to an Augmented Dickey-Fuller test to assess its stationarity. This test is crucial for determining the presence of a unit root in the data, which is indicative of non-stationarity.</a:t>
            </a:r>
            <a:endParaRPr lang="en-US" sz="1713"/>
          </a:p>
        </p:txBody>
      </p:sp>
      <p:sp>
        <p:nvSpPr>
          <p:cNvPr id="7" name="Text 3"/>
          <p:cNvSpPr/>
          <p:nvPr/>
        </p:nvSpPr>
        <p:spPr>
          <a:xfrm>
            <a:off x="2495907" y="4341930"/>
            <a:ext cx="9986367" cy="104405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41"/>
              </a:lnSpc>
              <a:buSzTx/>
              <a:buChar char="•"/>
            </a:pPr>
            <a:r>
              <a:rPr lang="en-US" sz="1713" b="1">
                <a:solidFill>
                  <a:srgbClr val="272525"/>
                </a:solidFill>
                <a:latin typeface="Lato" pitchFamily="34" charset="0"/>
                <a:ea typeface="Lato" pitchFamily="34" charset="-122"/>
                <a:cs typeface="Lato" pitchFamily="34" charset="-120"/>
              </a:rPr>
              <a:t>Autocorrelation Plots:</a:t>
            </a:r>
            <a:r>
              <a:rPr lang="en-US" sz="1713">
                <a:solidFill>
                  <a:srgbClr val="272525"/>
                </a:solidFill>
                <a:latin typeface="Lato" pitchFamily="34" charset="0"/>
                <a:ea typeface="Lato" pitchFamily="34" charset="-122"/>
                <a:cs typeface="Lato" pitchFamily="34" charset="-120"/>
              </a:rPr>
              <a:t> Following the stationarity test, autocorrelation plots are generated to visualize the correlation of the time series data with a lagged version of itself. This helps in identifying any patterns or dependencies within the data.</a:t>
            </a:r>
            <a:endParaRPr lang="en-US" sz="1713"/>
          </a:p>
        </p:txBody>
      </p:sp>
      <p:sp>
        <p:nvSpPr>
          <p:cNvPr id="8" name="Text 4"/>
          <p:cNvSpPr/>
          <p:nvPr/>
        </p:nvSpPr>
        <p:spPr>
          <a:xfrm>
            <a:off x="2495907" y="5473355"/>
            <a:ext cx="9986367" cy="104405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41"/>
              </a:lnSpc>
              <a:buSzTx/>
              <a:buChar char="•"/>
            </a:pPr>
            <a:r>
              <a:rPr lang="en-US" sz="1713" b="1">
                <a:solidFill>
                  <a:srgbClr val="272525"/>
                </a:solidFill>
                <a:latin typeface="Lato" pitchFamily="34" charset="0"/>
                <a:ea typeface="Lato" pitchFamily="34" charset="-122"/>
                <a:cs typeface="Lato" pitchFamily="34" charset="-120"/>
              </a:rPr>
              <a:t>Partial Autocorrelation Plots:</a:t>
            </a:r>
            <a:r>
              <a:rPr lang="en-US" sz="1713">
                <a:solidFill>
                  <a:srgbClr val="272525"/>
                </a:solidFill>
                <a:latin typeface="Lato" pitchFamily="34" charset="0"/>
                <a:ea typeface="Lato" pitchFamily="34" charset="-122"/>
                <a:cs typeface="Lato" pitchFamily="34" charset="-120"/>
              </a:rPr>
              <a:t> Additionally, partial autocorrelation plots are created to display the correlation between the observations at a given lag while accounting for the correlation at shorter lags. This aids in understanding the direct relationship between data points at different time intervals.</a:t>
            </a:r>
            <a:endParaRPr lang="en-US" sz="1713"/>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7"/>
  <p:tag name="AS_OS" val="Unix 6.2.0.1009"/>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xmlns:r="http://schemas.openxmlformats.org/officeDocument/2006/relationship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xmlns:r="http://schemas.openxmlformats.org/officeDocument/2006/relationship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1002</Words>
  <Application>Microsoft Office PowerPoint</Application>
  <PresentationFormat>Custom</PresentationFormat>
  <Paragraphs>97</Paragraphs>
  <Slides>16</Slides>
  <Notes>16</Notes>
  <HiddenSlides>0</HiddenSlides>
  <MMClips>0</MMClip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2</cp:revision>
  <cp:lastPrinted>2024-03-05T06:43:40Z</cp:lastPrinted>
  <dcterms:created xsi:type="dcterms:W3CDTF">2024-03-05T06:43:40Z</dcterms:created>
  <dcterms:modified xsi:type="dcterms:W3CDTF">2024-03-05T06:45:19Z</dcterms:modified>
</cp:coreProperties>
</file>